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9" r:id="rId3"/>
    <p:sldId id="263" r:id="rId4"/>
    <p:sldId id="270" r:id="rId5"/>
    <p:sldId id="259" r:id="rId7"/>
    <p:sldId id="261" r:id="rId8"/>
    <p:sldId id="260" r:id="rId9"/>
    <p:sldId id="271" r:id="rId10"/>
    <p:sldId id="268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36F49-C07E-474C-B6B5-115A8D3BFC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BF48-7191-4AF9-AF66-5971C45899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8298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829800" cy="16557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rgbClr val="8080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89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059543"/>
            <a:ext cx="10515600" cy="51174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  <a:endParaRPr lang="zh-CN" altLang="en-US" sz="2000" dirty="0"/>
          </a:p>
          <a:p>
            <a:pPr lvl="2"/>
            <a:r>
              <a:rPr lang="zh-CN" altLang="en-US" sz="1800" dirty="0"/>
              <a:t>第三级</a:t>
            </a:r>
            <a:endParaRPr lang="zh-CN" altLang="en-US" sz="1800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2191657"/>
            <a:ext cx="12192001" cy="2989471"/>
            <a:chOff x="0" y="2191657"/>
            <a:chExt cx="12192001" cy="2989471"/>
          </a:xfrm>
        </p:grpSpPr>
        <p:sp>
          <p:nvSpPr>
            <p:cNvPr id="8" name="任意多边形 7"/>
            <p:cNvSpPr/>
            <p:nvPr userDrawn="1"/>
          </p:nvSpPr>
          <p:spPr>
            <a:xfrm>
              <a:off x="213978" y="2191657"/>
              <a:ext cx="11978023" cy="2989471"/>
            </a:xfrm>
            <a:custGeom>
              <a:avLst/>
              <a:gdLst>
                <a:gd name="connsiteX0" fmla="*/ 0 w 11978023"/>
                <a:gd name="connsiteY0" fmla="*/ 0 h 2989471"/>
                <a:gd name="connsiteX1" fmla="*/ 11978023 w 11978023"/>
                <a:gd name="connsiteY1" fmla="*/ 0 h 2989471"/>
                <a:gd name="connsiteX2" fmla="*/ 11978023 w 11978023"/>
                <a:gd name="connsiteY2" fmla="*/ 2989471 h 2989471"/>
                <a:gd name="connsiteX3" fmla="*/ 2989471 w 11978023"/>
                <a:gd name="connsiteY3" fmla="*/ 2989471 h 2989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78023" h="2989471">
                  <a:moveTo>
                    <a:pt x="0" y="0"/>
                  </a:moveTo>
                  <a:lnTo>
                    <a:pt x="11978023" y="0"/>
                  </a:lnTo>
                  <a:lnTo>
                    <a:pt x="11978023" y="2989471"/>
                  </a:lnTo>
                  <a:lnTo>
                    <a:pt x="2989471" y="29894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0">
              <a:normAutofit/>
            </a:bodyPr>
            <a:lstStyle/>
            <a:p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直角三角形 8"/>
            <p:cNvSpPr/>
            <p:nvPr userDrawn="1"/>
          </p:nvSpPr>
          <p:spPr>
            <a:xfrm>
              <a:off x="0" y="2340939"/>
              <a:ext cx="2840189" cy="2840189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0">
              <a:norm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9"/>
            <p:cNvSpPr/>
            <p:nvPr userDrawn="1"/>
          </p:nvSpPr>
          <p:spPr>
            <a:xfrm>
              <a:off x="214160" y="2294897"/>
              <a:ext cx="2696680" cy="2696680"/>
            </a:xfrm>
            <a:custGeom>
              <a:avLst/>
              <a:gdLst>
                <a:gd name="connsiteX0" fmla="*/ 0 w 3538728"/>
                <a:gd name="connsiteY0" fmla="*/ 0 h 3538728"/>
                <a:gd name="connsiteX1" fmla="*/ 3538728 w 3538728"/>
                <a:gd name="connsiteY1" fmla="*/ 3538728 h 3538728"/>
                <a:gd name="connsiteX2" fmla="*/ 3405621 w 3538728"/>
                <a:gd name="connsiteY2" fmla="*/ 3538728 h 3538728"/>
                <a:gd name="connsiteX3" fmla="*/ 0 w 3538728"/>
                <a:gd name="connsiteY3" fmla="*/ 133107 h 353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8728" h="3538728">
                  <a:moveTo>
                    <a:pt x="0" y="0"/>
                  </a:moveTo>
                  <a:lnTo>
                    <a:pt x="3538728" y="3538728"/>
                  </a:lnTo>
                  <a:lnTo>
                    <a:pt x="3405621" y="3538728"/>
                  </a:lnTo>
                  <a:lnTo>
                    <a:pt x="0" y="1331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0">
              <a:norm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6238398" y="3609839"/>
              <a:ext cx="4455863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109200" y="2869200"/>
            <a:ext cx="4982400" cy="741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89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  <a:endParaRPr lang="zh-CN" altLang="en-US" sz="2000" dirty="0"/>
          </a:p>
          <a:p>
            <a:pPr lvl="2"/>
            <a:r>
              <a:rPr lang="zh-CN" altLang="en-US" sz="1800" dirty="0"/>
              <a:t>第三级</a:t>
            </a:r>
            <a:endParaRPr lang="zh-CN" altLang="en-US" sz="1800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  <a:endParaRPr lang="zh-CN" altLang="en-US" sz="2000" dirty="0"/>
          </a:p>
          <a:p>
            <a:pPr lvl="2"/>
            <a:r>
              <a:rPr lang="zh-CN" altLang="en-US" sz="1800" dirty="0"/>
              <a:t>第三级</a:t>
            </a:r>
            <a:endParaRPr lang="zh-CN" altLang="en-US" sz="1800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899886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  <a:endParaRPr lang="zh-CN" altLang="en-US" sz="2000" dirty="0"/>
          </a:p>
          <a:p>
            <a:pPr lvl="2"/>
            <a:r>
              <a:rPr lang="zh-CN" altLang="en-US" sz="1800" dirty="0"/>
              <a:t>第三级</a:t>
            </a:r>
            <a:endParaRPr lang="zh-CN" altLang="en-US" sz="1800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  <a:endParaRPr lang="zh-CN" altLang="en-US" sz="2000" dirty="0"/>
          </a:p>
          <a:p>
            <a:pPr lvl="2"/>
            <a:r>
              <a:rPr lang="zh-CN" altLang="en-US" sz="1800" dirty="0"/>
              <a:t>第三级</a:t>
            </a:r>
            <a:endParaRPr lang="zh-CN" altLang="en-US" sz="1800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123200"/>
            <a:ext cx="9831600" cy="23868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r">
              <a:defRPr sz="11500"/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4142971" y="1476928"/>
            <a:ext cx="7764034" cy="474468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0"/>
            <a:ext cx="10515600" cy="900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335200" y="2001600"/>
            <a:ext cx="5526000" cy="35064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801600" cy="419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479280" y="365125"/>
            <a:ext cx="187452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8503920" cy="5811838"/>
          </a:xfrm>
          <a:prstGeom prst="rect">
            <a:avLst/>
          </a:prstGeom>
        </p:spPr>
        <p:txBody>
          <a:bodyPr vert="eaVer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  <a:endParaRPr lang="zh-CN" altLang="en-US" sz="2000" dirty="0"/>
          </a:p>
          <a:p>
            <a:pPr lvl="2"/>
            <a:r>
              <a:rPr lang="zh-CN" altLang="en-US" sz="1800" dirty="0"/>
              <a:t>第三级</a:t>
            </a:r>
            <a:endParaRPr lang="zh-CN" altLang="en-US" sz="1800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800" y="363600"/>
            <a:ext cx="10515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占位符 1"/>
          <p:cNvSpPr>
            <a:spLocks noGrp="1"/>
          </p:cNvSpPr>
          <p:nvPr>
            <p:ph type="title"/>
          </p:nvPr>
        </p:nvSpPr>
        <p:spPr>
          <a:xfrm>
            <a:off x="838200" y="203201"/>
            <a:ext cx="10515600" cy="566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3" name="文本占位符 2"/>
          <p:cNvSpPr>
            <a:spLocks noGrp="1"/>
          </p:cNvSpPr>
          <p:nvPr>
            <p:ph type="body" idx="1"/>
          </p:nvPr>
        </p:nvSpPr>
        <p:spPr>
          <a:xfrm>
            <a:off x="838200" y="928914"/>
            <a:ext cx="10515600" cy="5248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  <a:endParaRPr lang="zh-CN" altLang="en-US" sz="2000" dirty="0"/>
          </a:p>
          <a:p>
            <a:pPr lvl="2"/>
            <a:r>
              <a:rPr lang="zh-CN" altLang="en-US" sz="1800" dirty="0"/>
              <a:t>第三级</a:t>
            </a:r>
            <a:endParaRPr lang="zh-CN" altLang="en-US" sz="1800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defRPr>
            </a:lvl1pPr>
          </a:lstStyle>
          <a:p>
            <a:fld id="{C4960188-6160-4350-87E9-F61B667E3B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defRPr>
            </a:lvl1pPr>
          </a:lstStyle>
          <a:p>
            <a:fld id="{8B6539BD-6CDB-4164-AC55-48A06558E40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1pPr>
    </p:titleStyle>
    <p:bodyStyle>
      <a:lvl1pPr marL="228600" indent="-228600" algn="just" defTabSz="914400" rtl="0" eaLnBrk="1" latinLnBrk="0" hangingPunct="1">
        <a:lnSpc>
          <a:spcPct val="15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1pPr>
      <a:lvl2pPr marL="685800" indent="-228600" algn="just" defTabSz="914400" rtl="0" eaLnBrk="1" latinLnBrk="0" hangingPunct="1">
        <a:lnSpc>
          <a:spcPct val="15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2pPr>
      <a:lvl3pPr marL="1143000" indent="-228600" algn="just" defTabSz="914400" rtl="0" eaLnBrk="1" latinLnBrk="0" hangingPunct="1">
        <a:lnSpc>
          <a:spcPct val="15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3pPr>
      <a:lvl4pPr marL="1600200" indent="-228600" algn="just" defTabSz="914400" rtl="0" eaLnBrk="1" latinLnBrk="0" hangingPunct="1">
        <a:lnSpc>
          <a:spcPct val="15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4pPr>
      <a:lvl5pPr marL="2057400" indent="-228600" algn="just" defTabSz="914400" rtl="0" eaLnBrk="1" latinLnBrk="0" hangingPunct="1">
        <a:lnSpc>
          <a:spcPct val="15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673100"/>
            <a:ext cx="12192000" cy="75311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4062095"/>
            <a:ext cx="12227560" cy="2348230"/>
          </a:xfrm>
          <a:prstGeom prst="rect">
            <a:avLst/>
          </a:prstGeom>
          <a:solidFill>
            <a:srgbClr val="00559E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73658" y="4062209"/>
            <a:ext cx="11629001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72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立德树人</a:t>
            </a:r>
            <a:r>
              <a:rPr lang="en-US" altLang="zh-CN" sz="72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72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诚信应考</a:t>
            </a:r>
            <a:endParaRPr lang="zh-CN" altLang="en-US" sz="72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9361"/>
            <a:ext cx="2067231" cy="618038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343025" y="5489245"/>
            <a:ext cx="954151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管理学院     </a:t>
            </a:r>
            <a:endParaRPr lang="zh-CN" altLang="en-US" sz="24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 flipV="1">
            <a:off x="0" y="-152242"/>
            <a:ext cx="12192000" cy="218435"/>
          </a:xfrm>
          <a:prstGeom prst="rect">
            <a:avLst/>
          </a:prstGeom>
          <a:solidFill>
            <a:srgbClr val="0055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473710" y="4183380"/>
            <a:ext cx="76200" cy="192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文件学习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990090"/>
            <a:ext cx="11164570" cy="2583815"/>
          </a:xfrm>
        </p:spPr>
        <p:txBody>
          <a:bodyPr>
            <a:normAutofit fontScale="70000"/>
          </a:bodyPr>
          <a:lstStyle/>
          <a:p>
            <a:pPr marL="0" indent="0">
              <a:buNone/>
            </a:pPr>
            <a:r>
              <a:rPr lang="zh-CN" altLang="en-US" sz="4000" dirty="0"/>
              <a:t>《温州商学院学生手册》（</a:t>
            </a:r>
            <a:r>
              <a:rPr lang="en-US" altLang="zh-CN" sz="4000" dirty="0"/>
              <a:t>2021</a:t>
            </a:r>
            <a:r>
              <a:rPr lang="zh-CN" altLang="en-US" sz="4000" dirty="0"/>
              <a:t>年版）</a:t>
            </a:r>
            <a:endParaRPr lang="zh-CN" altLang="en-US" sz="4000" dirty="0"/>
          </a:p>
          <a:p>
            <a:pPr marL="0" indent="0">
              <a:buNone/>
            </a:pPr>
            <a:r>
              <a:rPr lang="zh-CN" altLang="en-US" sz="4000" dirty="0"/>
              <a:t>《温州商学院学士学位授予试实施细则》（温商院行政【</a:t>
            </a:r>
            <a:r>
              <a:rPr lang="en-US" altLang="zh-CN" sz="4000" dirty="0"/>
              <a:t>2021</a:t>
            </a:r>
            <a:r>
              <a:rPr lang="zh-CN" altLang="en-US" sz="4000" dirty="0"/>
              <a:t>】</a:t>
            </a:r>
            <a:r>
              <a:rPr lang="en-US" altLang="zh-CN" sz="4000" dirty="0"/>
              <a:t>62</a:t>
            </a:r>
            <a:r>
              <a:rPr lang="zh-CN" altLang="en-US" sz="4000" dirty="0"/>
              <a:t>号）</a:t>
            </a:r>
            <a:endParaRPr lang="zh-CN" altLang="en-US" sz="4000" dirty="0"/>
          </a:p>
          <a:p>
            <a:pPr marL="0" indent="0">
              <a:buNone/>
            </a:pPr>
            <a:r>
              <a:rPr lang="zh-CN" altLang="en-US" sz="4000" dirty="0"/>
              <a:t>《温州商学院学生纪律处分规定》</a:t>
            </a:r>
            <a:r>
              <a:rPr lang="zh-CN" altLang="en-US" sz="4000" dirty="0">
                <a:sym typeface="+mn-ea"/>
              </a:rPr>
              <a:t>（温商院行政【</a:t>
            </a:r>
            <a:r>
              <a:rPr lang="en-US" altLang="zh-CN" sz="4000" dirty="0">
                <a:sym typeface="+mn-ea"/>
              </a:rPr>
              <a:t>2019</a:t>
            </a:r>
            <a:r>
              <a:rPr lang="zh-CN" altLang="en-US" sz="4000" dirty="0">
                <a:sym typeface="+mn-ea"/>
              </a:rPr>
              <a:t>】</a:t>
            </a:r>
            <a:r>
              <a:rPr lang="en-US" altLang="zh-CN" sz="4000" dirty="0">
                <a:sym typeface="+mn-ea"/>
              </a:rPr>
              <a:t>94</a:t>
            </a:r>
            <a:r>
              <a:rPr lang="zh-CN" altLang="en-US" sz="4000" dirty="0">
                <a:sym typeface="+mn-ea"/>
              </a:rPr>
              <a:t>号）</a:t>
            </a:r>
            <a:endParaRPr lang="zh-CN" altLang="en-US" sz="4000" dirty="0"/>
          </a:p>
        </p:txBody>
      </p:sp>
      <p:grpSp>
        <p:nvGrpSpPr>
          <p:cNvPr id="6" name="组合 5"/>
          <p:cNvGrpSpPr/>
          <p:nvPr/>
        </p:nvGrpSpPr>
        <p:grpSpPr>
          <a:xfrm>
            <a:off x="-14605" y="-1270"/>
            <a:ext cx="12249785" cy="6855460"/>
            <a:chOff x="-23" y="-2"/>
            <a:chExt cx="19291" cy="10796"/>
          </a:xfrm>
        </p:grpSpPr>
        <p:sp>
          <p:nvSpPr>
            <p:cNvPr id="4" name="矩形 3"/>
            <p:cNvSpPr/>
            <p:nvPr/>
          </p:nvSpPr>
          <p:spPr>
            <a:xfrm>
              <a:off x="18902" y="-2"/>
              <a:ext cx="367" cy="107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23" y="10360"/>
              <a:ext cx="18925" cy="4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 flipV="1">
            <a:off x="0" y="6812279"/>
            <a:ext cx="12192000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flipV="1">
            <a:off x="0" y="-9367"/>
            <a:ext cx="12192000" cy="218435"/>
          </a:xfrm>
          <a:prstGeom prst="rect">
            <a:avLst/>
          </a:prstGeom>
          <a:solidFill>
            <a:srgbClr val="0055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86" y="274272"/>
            <a:ext cx="2067231" cy="61803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801485" y="696595"/>
            <a:ext cx="11417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6600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87790" y="1665605"/>
            <a:ext cx="308292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chemeClr val="tx1"/>
                </a:solidFill>
              </a:rPr>
              <a:t>凡作弊即取消学位证书！！！</a:t>
            </a:r>
            <a:endParaRPr lang="zh-CN" altLang="en-US" sz="6000" b="1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3220" y="977265"/>
            <a:ext cx="39135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《温州商学院学士学位授予试实施细则》第二章第四条第二款规定：因考试作弊和论文抄袭、篡改、伪造等违背学术诚信而受到纪律处分者，不能授予学士学位。</a:t>
            </a:r>
            <a:endParaRPr lang="zh-CN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35655" y="1184910"/>
            <a:ext cx="6593205" cy="4486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ZPPM1{L8VI2_P3IIF8QG]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54535" cy="68491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考试作弊行为认定及处分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5965" y="867138"/>
            <a:ext cx="10515600" cy="511742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第三十六条 考生不遵守考场纪律，不服从考试工作人员安排与要求，有下列行为之一的，认定为考试违纪，给予警告以上处分: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(一)携带规定以外的物品进人考场或者未放在指定位置的;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(二)未在规定的座位参加考试的: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(三) 考试开始信号发出前答题或者考试结束信号发出后继续答题的;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(四)在考试过程中旁窥、交头接耳、互打暗号或者手势的;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(五)在考场或者教育考试机构禁止的范围内，喧哗、吸烟或者实施其他影响考场秩序行为的;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(六)未经考试工作人员同意在考试过程中擅自离开考场的: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(七)将试卷、答卷(含答题卡、答题纸等，下同)、草稿纸等考试用纸带出考场的;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(八)用规定以外的笔或纸答题或在试卷规定以外的地方书写姓名、考号或以其他方式在答卷上标记信息的;</a:t>
            </a:r>
            <a:endParaRPr lang="zh-CN" altLang="en-US" sz="200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000"/>
              <a:t>(九)其他违反考场规则但尚未构成作弊的行为。</a:t>
            </a: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</p:txBody>
      </p:sp>
      <p:grpSp>
        <p:nvGrpSpPr>
          <p:cNvPr id="6" name="组合 5"/>
          <p:cNvGrpSpPr/>
          <p:nvPr/>
        </p:nvGrpSpPr>
        <p:grpSpPr>
          <a:xfrm>
            <a:off x="-14605" y="-1270"/>
            <a:ext cx="12249785" cy="6855460"/>
            <a:chOff x="-23" y="-2"/>
            <a:chExt cx="19291" cy="10796"/>
          </a:xfrm>
        </p:grpSpPr>
        <p:sp>
          <p:nvSpPr>
            <p:cNvPr id="4" name="矩形 3"/>
            <p:cNvSpPr/>
            <p:nvPr/>
          </p:nvSpPr>
          <p:spPr>
            <a:xfrm>
              <a:off x="18902" y="-2"/>
              <a:ext cx="367" cy="107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23" y="10360"/>
              <a:ext cx="18925" cy="4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考试作弊行为认定及处分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719818"/>
            <a:ext cx="10515600" cy="511742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第三十七条  考试过程中有下列行为之一的，认定为考试作弊，视情节轻重和考生认错态度，给予以下处分:</a:t>
            </a:r>
            <a:endParaRPr lang="zh-CN" alt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(一)携带与考试内容相关的材料参加考试的，给予记过以上处分;</a:t>
            </a:r>
            <a:endParaRPr lang="zh-CN" alt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(二)抄袭或者协助他人抄袭试题答案或者与考试内容相关的资料的，给予记过以上处分;</a:t>
            </a:r>
            <a:endParaRPr lang="zh-CN" alt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(三)在答卷上填写与本人身份不符的姓名、考号等信息的，给予记过以上处分;</a:t>
            </a:r>
            <a:endParaRPr lang="zh-CN" alt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(四)传、接物品或者交换试卷、答卷、草稿纸的，给予记过以上处分;</a:t>
            </a:r>
            <a:endParaRPr lang="zh-CN" alt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(五)抢夺、窃取他人试卷、答卷或者胁迫他人为自己抄袭提供方便的，给予留校察看以上处分;</a:t>
            </a:r>
            <a:endParaRPr lang="zh-CN" alt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>
                <a:sym typeface="+mn-ea"/>
              </a:rPr>
              <a:t>(六)故意销毁试卷、答卷或者考试材料的，给予留校察看以上处分;</a:t>
            </a:r>
            <a:endParaRPr lang="zh-CN" altLang="en-US" sz="2000">
              <a:sym typeface="+mn-ea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/>
              <a:t>(七)携带具有发送或者接收信息功能的电子设备的，给予留校察</a:t>
            </a:r>
            <a:r>
              <a:rPr lang="zh-CN" altLang="en-US" sz="2000">
                <a:sym typeface="+mn-ea"/>
              </a:rPr>
              <a:t>看以上处分;</a:t>
            </a:r>
            <a:endParaRPr lang="zh-CN" altLang="en-US" sz="2000">
              <a:sym typeface="+mn-ea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/>
              <a:t>(八)代替他人或成者让他人代替自己参加考试，给予留校察看以上处分;</a:t>
            </a:r>
            <a:endParaRPr lang="zh-CN" alt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000"/>
              <a:t>(九)有其他以不正当手段获得或者试图获得试题答案、考试成绩的行为，视情节轻重，给予记过以上处分。</a:t>
            </a:r>
            <a:endParaRPr lang="zh-CN" altLang="en-US" sz="2000"/>
          </a:p>
        </p:txBody>
      </p:sp>
      <p:grpSp>
        <p:nvGrpSpPr>
          <p:cNvPr id="6" name="组合 5"/>
          <p:cNvGrpSpPr/>
          <p:nvPr/>
        </p:nvGrpSpPr>
        <p:grpSpPr>
          <a:xfrm>
            <a:off x="-14605" y="-1270"/>
            <a:ext cx="12249785" cy="6855460"/>
            <a:chOff x="-23" y="-2"/>
            <a:chExt cx="19291" cy="10796"/>
          </a:xfrm>
        </p:grpSpPr>
        <p:sp>
          <p:nvSpPr>
            <p:cNvPr id="4" name="矩形 3"/>
            <p:cNvSpPr/>
            <p:nvPr/>
          </p:nvSpPr>
          <p:spPr>
            <a:xfrm>
              <a:off x="18902" y="-2"/>
              <a:ext cx="367" cy="107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23" y="10360"/>
              <a:ext cx="18925" cy="4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考试作弊行为认定及处分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867138"/>
            <a:ext cx="10515600" cy="5117420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zh-CN" altLang="en-US" sz="2000">
                <a:sym typeface="+mn-ea"/>
              </a:rPr>
              <a:t>第三十八条  考试过程中或考试结束后发现下列行为之一的， 应当认定相关的考生实施了考试作弊行为，视情节轻重和考生认错态度，给予下列处分:</a:t>
            </a:r>
            <a:endParaRPr lang="zh-CN" altLang="en-US" sz="2000">
              <a:sym typeface="+mn-ea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2000">
                <a:sym typeface="+mn-ea"/>
              </a:rPr>
              <a:t>(一)通过伪造证件、证明、档案及其他材料获得考试资格、加分资格和考试成绩的，给予记过以上处分;</a:t>
            </a:r>
            <a:endParaRPr lang="zh-CN" altLang="en-US" sz="2000">
              <a:sym typeface="+mn-ea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2000">
                <a:sym typeface="+mn-ea"/>
              </a:rPr>
              <a:t>(二)评卷过程中被认定为答案雷同的，或课程论文被认定有抄袭行为的，给予记过以上处分;</a:t>
            </a:r>
            <a:endParaRPr lang="zh-CN" altLang="en-US" sz="2000">
              <a:sym typeface="+mn-ea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2000">
                <a:sym typeface="+mn-ea"/>
              </a:rPr>
              <a:t>(三)其他应认定为考试作弊的行为，视情节轻重，给予记过以上处分;</a:t>
            </a:r>
            <a:endParaRPr lang="zh-CN" altLang="en-US" sz="2000">
              <a:sym typeface="+mn-ea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2000">
                <a:sym typeface="+mn-ea"/>
              </a:rPr>
              <a:t>(四)两次考试作弊者，给予开除学籍处分。</a:t>
            </a:r>
            <a:endParaRPr lang="zh-CN" altLang="en-US" sz="2000">
              <a:sym typeface="+mn-ea"/>
            </a:endParaRPr>
          </a:p>
          <a:p>
            <a:pPr marL="0" indent="0" algn="r">
              <a:lnSpc>
                <a:spcPct val="170000"/>
              </a:lnSpc>
              <a:buNone/>
            </a:pP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以上均摘自《温州商学院学生纪律处分规定》</a:t>
            </a:r>
            <a:endParaRPr lang="zh-CN" altLang="en-US"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14605" y="-1270"/>
            <a:ext cx="12249785" cy="6855460"/>
            <a:chOff x="-23" y="-2"/>
            <a:chExt cx="19291" cy="10796"/>
          </a:xfrm>
        </p:grpSpPr>
        <p:sp>
          <p:nvSpPr>
            <p:cNvPr id="4" name="矩形 3"/>
            <p:cNvSpPr/>
            <p:nvPr/>
          </p:nvSpPr>
          <p:spPr>
            <a:xfrm>
              <a:off x="18902" y="-2"/>
              <a:ext cx="367" cy="107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23" y="10360"/>
              <a:ext cx="18925" cy="4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>
            <a:spLocks noGrp="1"/>
          </p:cNvSpPr>
          <p:nvPr/>
        </p:nvSpPr>
        <p:spPr>
          <a:xfrm>
            <a:off x="1767205" y="1446530"/>
            <a:ext cx="10121265" cy="36556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6000" b="1" dirty="0"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认真复习  仔细作答</a:t>
            </a:r>
            <a:endParaRPr lang="zh-CN" altLang="en-US" sz="6000" b="1" dirty="0"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6000" b="1" dirty="0"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实事求是  独立思考</a:t>
            </a:r>
            <a:endParaRPr lang="zh-CN" altLang="en-US" sz="6000" b="1" dirty="0"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lvl="0" algn="ctr">
              <a:lnSpc>
                <a:spcPct val="200000"/>
              </a:lnSpc>
            </a:pPr>
            <a:r>
              <a:rPr lang="zh-CN" altLang="en-US" sz="4400" b="1" dirty="0"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    预祝全体考生在期末考试中取得佳绩！</a:t>
            </a:r>
            <a:endParaRPr lang="zh-CN" altLang="en-US" sz="4400" b="1" dirty="0"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6、8、12、20、21、22、23、25"/>
  <p:tag name="KSO_WM_TEMPLATE_CATEGORY" val="custom"/>
  <p:tag name="KSO_WM_TEMPLATE_INDEX" val="160162"/>
  <p:tag name="KSO_WM_TAG_VERSION" val="1.0"/>
  <p:tag name="KSO_WM_SLIDE_ID" val="custom160162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自定义 1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BE"/>
      </a:accent1>
      <a:accent2>
        <a:srgbClr val="7F7F7F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0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1208</Words>
  <Application>WPS 演示</Application>
  <PresentationFormat>宽屏</PresentationFormat>
  <Paragraphs>55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2_Office 主题</vt:lpstr>
      <vt:lpstr>PowerPoint 演示文稿</vt:lpstr>
      <vt:lpstr>文件学习</vt:lpstr>
      <vt:lpstr>PowerPoint 演示文稿</vt:lpstr>
      <vt:lpstr>PowerPoint 演示文稿</vt:lpstr>
      <vt:lpstr>考试作弊行为认定及处分</vt:lpstr>
      <vt:lpstr>考试作弊行为认定及处分</vt:lpstr>
      <vt:lpstr>考试作弊行为认定及处分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20</cp:revision>
  <dcterms:created xsi:type="dcterms:W3CDTF">2020-12-25T09:25:00Z</dcterms:created>
  <dcterms:modified xsi:type="dcterms:W3CDTF">2021-12-18T10:33:39Z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F40516C6E6C74EC79183572B233478FA</vt:lpwstr>
  </property>
</Properties>
</file>